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522"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en-US" smtClean="0"/>
              <a:t>Click to edit Master title style</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FF437EB-07DD-4820-A10A-F3D9A0817C95}" type="datetimeFigureOut">
              <a:rPr lang="en-US" smtClean="0"/>
              <a:t>1/17/2013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D9251D-BDE9-4636-9AB0-1F0C18BE300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F437EB-07DD-4820-A10A-F3D9A0817C95}" type="datetimeFigureOut">
              <a:rPr lang="en-US" smtClean="0"/>
              <a:t>1/17/2013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D9251D-BDE9-4636-9AB0-1F0C18BE300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F437EB-07DD-4820-A10A-F3D9A0817C95}" type="datetimeFigureOut">
              <a:rPr lang="en-US" smtClean="0"/>
              <a:t>1/17/2013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D9251D-BDE9-4636-9AB0-1F0C18BE300D}"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FF437EB-07DD-4820-A10A-F3D9A0817C95}" type="datetimeFigureOut">
              <a:rPr lang="en-US" smtClean="0"/>
              <a:t>1/17/2013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D9251D-BDE9-4636-9AB0-1F0C18BE300D}"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text styles</a:t>
            </a:r>
          </a:p>
        </p:txBody>
      </p:sp>
      <p:sp>
        <p:nvSpPr>
          <p:cNvPr id="4" name="Date Placeholder 3"/>
          <p:cNvSpPr>
            <a:spLocks noGrp="1"/>
          </p:cNvSpPr>
          <p:nvPr>
            <p:ph type="dt" sz="half" idx="10"/>
          </p:nvPr>
        </p:nvSpPr>
        <p:spPr/>
        <p:txBody>
          <a:bodyPr/>
          <a:lstStyle/>
          <a:p>
            <a:fld id="{4FF437EB-07DD-4820-A10A-F3D9A0817C95}" type="datetimeFigureOut">
              <a:rPr lang="en-US" smtClean="0"/>
              <a:t>1/17/2013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D9251D-BDE9-4636-9AB0-1F0C18BE300D}"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FF437EB-07DD-4820-A10A-F3D9A0817C95}" type="datetimeFigureOut">
              <a:rPr lang="en-US" smtClean="0"/>
              <a:t>1/17/2013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D9251D-BDE9-4636-9AB0-1F0C18BE300D}" type="slidenum">
              <a:rPr lang="en-US" smtClean="0"/>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smtClean="0"/>
              <a:t>Click to edit Master text styles</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smtClean="0"/>
              <a:t>Click to edit Master text styles</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FF437EB-07DD-4820-A10A-F3D9A0817C95}" type="datetimeFigureOut">
              <a:rPr lang="en-US" smtClean="0"/>
              <a:t>1/17/2013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5D9251D-BDE9-4636-9AB0-1F0C18BE300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FF437EB-07DD-4820-A10A-F3D9A0817C95}" type="datetimeFigureOut">
              <a:rPr lang="en-US" smtClean="0"/>
              <a:t>1/17/2013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5D9251D-BDE9-4636-9AB0-1F0C18BE300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F437EB-07DD-4820-A10A-F3D9A0817C95}" type="datetimeFigureOut">
              <a:rPr lang="en-US" smtClean="0"/>
              <a:t>1/17/2013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5D9251D-BDE9-4636-9AB0-1F0C18BE300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en-US" smtClean="0"/>
              <a:t>Click to edit Master text styles</a:t>
            </a:r>
          </a:p>
        </p:txBody>
      </p:sp>
      <p:sp>
        <p:nvSpPr>
          <p:cNvPr id="5" name="Date Placeholder 4"/>
          <p:cNvSpPr>
            <a:spLocks noGrp="1"/>
          </p:cNvSpPr>
          <p:nvPr>
            <p:ph type="dt" sz="half" idx="10"/>
          </p:nvPr>
        </p:nvSpPr>
        <p:spPr/>
        <p:txBody>
          <a:bodyPr/>
          <a:lstStyle/>
          <a:p>
            <a:fld id="{4FF437EB-07DD-4820-A10A-F3D9A0817C95}" type="datetimeFigureOut">
              <a:rPr lang="en-US" smtClean="0"/>
              <a:t>1/17/2013</a:t>
            </a:fld>
            <a:endParaRPr lang="en-US"/>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55D9251D-BDE9-4636-9AB0-1F0C18BE300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en-US" smtClean="0"/>
              <a:t>Click icon to add picture</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en-US" smtClean="0"/>
              <a:t>Click to edit Master title style</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F437EB-07DD-4820-A10A-F3D9A0817C95}" type="datetimeFigureOut">
              <a:rPr lang="en-US" smtClean="0"/>
              <a:t>1/17/2013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D9251D-BDE9-4636-9AB0-1F0C18BE300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4FF437EB-07DD-4820-A10A-F3D9A0817C95}" type="datetimeFigureOut">
              <a:rPr lang="en-US" smtClean="0"/>
              <a:t>1/17/2013</a:t>
            </a:fld>
            <a:endParaRPr lang="en-US"/>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en-US"/>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55D9251D-BDE9-4636-9AB0-1F0C18BE300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tx1">
                    <a:lumMod val="95000"/>
                    <a:lumOff val="5000"/>
                  </a:schemeClr>
                </a:solidFill>
              </a:rPr>
              <a:t>SEASONAL</a:t>
            </a:r>
            <a:r>
              <a:rPr lang="en-US" dirty="0" smtClean="0"/>
              <a:t> AFFECTIVE DISORDER</a:t>
            </a:r>
            <a:br>
              <a:rPr lang="en-US" dirty="0" smtClean="0"/>
            </a:br>
            <a:r>
              <a:rPr lang="en-US" dirty="0" smtClean="0"/>
              <a:t>(S.A.D)</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295400"/>
            <a:ext cx="9144000" cy="5562600"/>
          </a:xfrm>
        </p:spPr>
      </p:pic>
    </p:spTree>
    <p:extLst>
      <p:ext uri="{BB962C8B-B14F-4D97-AF65-F5344CB8AC3E}">
        <p14:creationId xmlns:p14="http://schemas.microsoft.com/office/powerpoint/2010/main" val="24202108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
            </a:r>
            <a:br>
              <a:rPr lang="en-US" dirty="0" smtClean="0"/>
            </a:br>
            <a:r>
              <a:rPr lang="en-US" dirty="0" smtClean="0"/>
              <a:t>What is seasonal affective disorder?</a:t>
            </a:r>
            <a:br>
              <a:rPr lang="en-US" dirty="0" smtClean="0"/>
            </a:br>
            <a:endParaRPr lang="en-US" dirty="0"/>
          </a:p>
        </p:txBody>
      </p:sp>
      <p:sp>
        <p:nvSpPr>
          <p:cNvPr id="7" name="Content Placeholder 6"/>
          <p:cNvSpPr>
            <a:spLocks noGrp="1"/>
          </p:cNvSpPr>
          <p:nvPr>
            <p:ph idx="1"/>
          </p:nvPr>
        </p:nvSpPr>
        <p:spPr>
          <a:xfrm>
            <a:off x="811530" y="1219200"/>
            <a:ext cx="7520940" cy="3579849"/>
          </a:xfrm>
        </p:spPr>
        <p:txBody>
          <a:bodyPr/>
          <a:lstStyle/>
          <a:p>
            <a:pPr marL="285750" indent="-285750">
              <a:buFont typeface="Arial" pitchFamily="34" charset="0"/>
              <a:buChar char="•"/>
            </a:pPr>
            <a:r>
              <a:rPr lang="en-US" sz="2000" dirty="0" smtClean="0"/>
              <a:t>Seasonal </a:t>
            </a:r>
            <a:r>
              <a:rPr lang="en-US" sz="2000" dirty="0"/>
              <a:t>affective disorder (SAD) is a kind of depression that occurs at a certain </a:t>
            </a:r>
            <a:r>
              <a:rPr lang="en-US" sz="2000" dirty="0" smtClean="0"/>
              <a:t>time of </a:t>
            </a:r>
            <a:r>
              <a:rPr lang="en-US" sz="2000" dirty="0"/>
              <a:t>the year, usually in the winter</a:t>
            </a:r>
            <a:r>
              <a:rPr lang="en-US" sz="2000" dirty="0" smtClean="0"/>
              <a:t>.</a:t>
            </a:r>
          </a:p>
          <a:p>
            <a:pPr marL="285750" indent="-285750">
              <a:buFont typeface="Arial" pitchFamily="34" charset="0"/>
              <a:buChar char="•"/>
            </a:pPr>
            <a:r>
              <a:rPr lang="en-US" sz="2000" dirty="0" smtClean="0"/>
              <a:t>Every </a:t>
            </a:r>
            <a:r>
              <a:rPr lang="en-US" sz="2000" dirty="0"/>
              <a:t>year, as the days get shorter and the weather gets colder, it is estimated that about 2 or 3 out or every 100 people are affected by SAD. About 15 out of every 100 people have less severe symptoms of SAD called the "winter blues</a:t>
            </a:r>
            <a:r>
              <a:rPr lang="en-US" sz="2000" dirty="0" smtClean="0"/>
              <a:t>.</a:t>
            </a:r>
          </a:p>
          <a:p>
            <a:pPr marL="285750" indent="-285750">
              <a:buFont typeface="Arial" pitchFamily="34" charset="0"/>
              <a:buChar char="•"/>
            </a:pPr>
            <a:r>
              <a:rPr lang="en-US" sz="2000" dirty="0" smtClean="0"/>
              <a:t>It </a:t>
            </a:r>
            <a:r>
              <a:rPr lang="en-US" sz="2000" dirty="0"/>
              <a:t>is more common in women than in men and it usually begins when people are in their 20s. Older people are at lower risk. Children can also experience SAD, although it is far less common.</a:t>
            </a:r>
          </a:p>
          <a:p>
            <a:pPr>
              <a:buFont typeface="Arial" pitchFamily="34" charset="0"/>
              <a:buChar char="•"/>
            </a:pPr>
            <a:endParaRPr lang="en-US" dirty="0" smtClean="0"/>
          </a:p>
          <a:p>
            <a:pPr>
              <a:buFont typeface="Arial" pitchFamily="34" charset="0"/>
              <a:buChar char="•"/>
            </a:pPr>
            <a:endParaRPr lang="en-US" dirty="0"/>
          </a:p>
          <a:p>
            <a:pPr>
              <a:buFont typeface="Arial" pitchFamily="34" charset="0"/>
              <a:buChar char="•"/>
            </a:pPr>
            <a:endParaRPr lang="en-US" dirty="0"/>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267200"/>
            <a:ext cx="9150824" cy="2613546"/>
          </a:xfrm>
          <a:prstGeom prst="rect">
            <a:avLst/>
          </a:prstGeom>
        </p:spPr>
      </p:pic>
    </p:spTree>
    <p:extLst>
      <p:ext uri="{BB962C8B-B14F-4D97-AF65-F5344CB8AC3E}">
        <p14:creationId xmlns:p14="http://schemas.microsoft.com/office/powerpoint/2010/main" val="28951124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
            </a:r>
            <a:br>
              <a:rPr lang="en-US" b="1" dirty="0" smtClean="0"/>
            </a:br>
            <a:r>
              <a:rPr lang="en-US" b="1" dirty="0" smtClean="0"/>
              <a:t>   Causes</a:t>
            </a:r>
            <a:r>
              <a:rPr lang="en-US" b="1" dirty="0"/>
              <a:t/>
            </a:r>
            <a:br>
              <a:rPr lang="en-US" b="1" dirty="0"/>
            </a:br>
            <a:endParaRPr lang="en-US" dirty="0"/>
          </a:p>
        </p:txBody>
      </p:sp>
      <p:sp>
        <p:nvSpPr>
          <p:cNvPr id="3" name="Content Placeholder 2"/>
          <p:cNvSpPr>
            <a:spLocks noGrp="1"/>
          </p:cNvSpPr>
          <p:nvPr>
            <p:ph idx="1"/>
          </p:nvPr>
        </p:nvSpPr>
        <p:spPr>
          <a:xfrm>
            <a:off x="838200" y="1143000"/>
            <a:ext cx="7520940" cy="3579849"/>
          </a:xfrm>
        </p:spPr>
        <p:txBody>
          <a:bodyPr/>
          <a:lstStyle/>
          <a:p>
            <a:r>
              <a:rPr lang="en-US" sz="2400" dirty="0" smtClean="0"/>
              <a:t>    SAD </a:t>
            </a:r>
            <a:r>
              <a:rPr lang="en-US" sz="2400" dirty="0"/>
              <a:t>may begin during the teen years or in </a:t>
            </a:r>
            <a:r>
              <a:rPr lang="en-US" sz="2400" dirty="0" smtClean="0"/>
              <a:t>adulthood. Like </a:t>
            </a:r>
            <a:r>
              <a:rPr lang="en-US" sz="2400" dirty="0"/>
              <a:t>other forms of depression, it occurs more often in women than in men.</a:t>
            </a:r>
          </a:p>
          <a:p>
            <a:r>
              <a:rPr lang="en-US" sz="2400" dirty="0" smtClean="0"/>
              <a:t>    People </a:t>
            </a:r>
            <a:r>
              <a:rPr lang="en-US" sz="2400" dirty="0"/>
              <a:t>who live in places with long winter nights are at greater risk for SAD. A less common form of the disorder involves depression during the summer months.</a:t>
            </a:r>
          </a:p>
          <a:p>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62400" y="3581400"/>
            <a:ext cx="5145206" cy="327660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81734"/>
            <a:ext cx="3962400" cy="2895600"/>
          </a:xfrm>
          <a:prstGeom prst="rect">
            <a:avLst/>
          </a:prstGeom>
        </p:spPr>
      </p:pic>
    </p:spTree>
    <p:extLst>
      <p:ext uri="{BB962C8B-B14F-4D97-AF65-F5344CB8AC3E}">
        <p14:creationId xmlns:p14="http://schemas.microsoft.com/office/powerpoint/2010/main" val="28395335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symptoms</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305636"/>
            <a:ext cx="9144000" cy="5562600"/>
          </a:xfrm>
        </p:spPr>
      </p:pic>
    </p:spTree>
    <p:extLst>
      <p:ext uri="{BB962C8B-B14F-4D97-AF65-F5344CB8AC3E}">
        <p14:creationId xmlns:p14="http://schemas.microsoft.com/office/powerpoint/2010/main" val="30452685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
            </a:r>
            <a:br>
              <a:rPr lang="en-US" b="1" dirty="0" smtClean="0"/>
            </a:br>
            <a:r>
              <a:rPr lang="en-US" b="1" dirty="0" smtClean="0"/>
              <a:t>Signs </a:t>
            </a:r>
            <a:r>
              <a:rPr lang="en-US" b="1" dirty="0"/>
              <a:t>and </a:t>
            </a:r>
            <a:r>
              <a:rPr lang="en-US" b="1" dirty="0" smtClean="0"/>
              <a:t>tests</a:t>
            </a:r>
            <a:r>
              <a:rPr lang="en-US" b="1" dirty="0"/>
              <a:t/>
            </a:r>
            <a:br>
              <a:rPr lang="en-US" b="1" dirty="0"/>
            </a:br>
            <a:endParaRPr lang="en-US" dirty="0"/>
          </a:p>
        </p:txBody>
      </p:sp>
      <p:sp>
        <p:nvSpPr>
          <p:cNvPr id="3" name="Content Placeholder 2"/>
          <p:cNvSpPr>
            <a:spLocks noGrp="1"/>
          </p:cNvSpPr>
          <p:nvPr>
            <p:ph idx="1"/>
          </p:nvPr>
        </p:nvSpPr>
        <p:spPr/>
        <p:txBody>
          <a:bodyPr/>
          <a:lstStyle/>
          <a:p>
            <a:pPr marL="457200" indent="-457200" algn="just">
              <a:buFont typeface="Arial" pitchFamily="34" charset="0"/>
              <a:buChar char="•"/>
            </a:pPr>
            <a:r>
              <a:rPr lang="en-US" sz="2800" dirty="0" smtClean="0"/>
              <a:t>There </a:t>
            </a:r>
            <a:r>
              <a:rPr lang="en-US" sz="2800" dirty="0"/>
              <a:t>is no test for SAD. Your health care provider can make a diagnosis by asking about your history of symptoms.</a:t>
            </a:r>
          </a:p>
          <a:p>
            <a:pPr marL="457200" indent="-457200">
              <a:buFont typeface="Arial" pitchFamily="34" charset="0"/>
              <a:buChar char="•"/>
            </a:pPr>
            <a:r>
              <a:rPr lang="en-US" sz="2800" dirty="0" smtClean="0"/>
              <a:t>The </a:t>
            </a:r>
            <a:r>
              <a:rPr lang="en-US" sz="2800" dirty="0"/>
              <a:t>health care provider may also perform a physical exam and blood tests to rule out other disorders that are similar to SAD.</a:t>
            </a:r>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98325" y="3810000"/>
            <a:ext cx="4345675" cy="304800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3810000"/>
            <a:ext cx="4798325" cy="3048000"/>
          </a:xfrm>
          <a:prstGeom prst="rect">
            <a:avLst/>
          </a:prstGeom>
        </p:spPr>
      </p:pic>
    </p:spTree>
    <p:extLst>
      <p:ext uri="{BB962C8B-B14F-4D97-AF65-F5344CB8AC3E}">
        <p14:creationId xmlns:p14="http://schemas.microsoft.com/office/powerpoint/2010/main" val="29503493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treatment</a:t>
            </a:r>
            <a:endParaRPr lang="en-US" dirty="0"/>
          </a:p>
        </p:txBody>
      </p:sp>
      <p:sp>
        <p:nvSpPr>
          <p:cNvPr id="3" name="Content Placeholder 2"/>
          <p:cNvSpPr>
            <a:spLocks noGrp="1"/>
          </p:cNvSpPr>
          <p:nvPr>
            <p:ph idx="1"/>
          </p:nvPr>
        </p:nvSpPr>
        <p:spPr>
          <a:xfrm>
            <a:off x="0" y="1100628"/>
            <a:ext cx="8915400" cy="4080972"/>
          </a:xfrm>
        </p:spPr>
        <p:txBody>
          <a:bodyPr>
            <a:normAutofit fontScale="40000" lnSpcReduction="20000"/>
          </a:bodyPr>
          <a:lstStyle/>
          <a:p>
            <a:pPr>
              <a:buFont typeface="Arial" pitchFamily="34" charset="0"/>
              <a:buChar char="•"/>
            </a:pPr>
            <a:r>
              <a:rPr lang="en-US" sz="3800" dirty="0" smtClean="0"/>
              <a:t>There </a:t>
            </a:r>
            <a:r>
              <a:rPr lang="en-US" sz="3800" dirty="0"/>
              <a:t>are many different treatments for classic </a:t>
            </a:r>
            <a:r>
              <a:rPr lang="en-US" sz="3800" dirty="0" smtClean="0"/>
              <a:t>winter-based seasonal </a:t>
            </a:r>
            <a:r>
              <a:rPr lang="en-US" sz="3800" dirty="0"/>
              <a:t>affective disorder, including light therapy with sunlight or bright lights, antidepressant medication, cognitive-behavioral therapy, ionized-air </a:t>
            </a:r>
            <a:r>
              <a:rPr lang="en-US" sz="3800" dirty="0" smtClean="0"/>
              <a:t>administration, and </a:t>
            </a:r>
            <a:r>
              <a:rPr lang="en-US" sz="3800" dirty="0"/>
              <a:t>carefully timed supplementation of the hormone melatonin</a:t>
            </a:r>
            <a:r>
              <a:rPr lang="en-US" sz="3800" dirty="0" smtClean="0"/>
              <a:t>.</a:t>
            </a:r>
          </a:p>
          <a:p>
            <a:pPr>
              <a:buFont typeface="Arial" pitchFamily="34" charset="0"/>
              <a:buChar char="•"/>
            </a:pPr>
            <a:r>
              <a:rPr lang="en-US" sz="3800" dirty="0" smtClean="0"/>
              <a:t>Get </a:t>
            </a:r>
            <a:r>
              <a:rPr lang="en-US" sz="3800" dirty="0"/>
              <a:t>enough sleep</a:t>
            </a:r>
            <a:r>
              <a:rPr lang="en-US" sz="3800" dirty="0" smtClean="0"/>
              <a:t>.</a:t>
            </a:r>
            <a:endParaRPr lang="en-US" sz="3800" dirty="0"/>
          </a:p>
          <a:p>
            <a:pPr>
              <a:buFont typeface="Arial" pitchFamily="34" charset="0"/>
              <a:buChar char="•"/>
            </a:pPr>
            <a:endParaRPr lang="en-US" sz="3800" dirty="0"/>
          </a:p>
          <a:p>
            <a:pPr>
              <a:buFont typeface="Arial" pitchFamily="34" charset="0"/>
              <a:buChar char="•"/>
            </a:pPr>
            <a:r>
              <a:rPr lang="en-US" sz="3800" dirty="0" smtClean="0"/>
              <a:t>Eat </a:t>
            </a:r>
            <a:r>
              <a:rPr lang="en-US" sz="3800" dirty="0"/>
              <a:t>a healthy diet.</a:t>
            </a:r>
          </a:p>
          <a:p>
            <a:pPr>
              <a:buFont typeface="Arial" pitchFamily="34" charset="0"/>
              <a:buChar char="•"/>
            </a:pPr>
            <a:endParaRPr lang="en-US" sz="3800" dirty="0"/>
          </a:p>
          <a:p>
            <a:pPr>
              <a:buFont typeface="Arial" pitchFamily="34" charset="0"/>
              <a:buChar char="•"/>
            </a:pPr>
            <a:r>
              <a:rPr lang="en-US" sz="3800" dirty="0" smtClean="0"/>
              <a:t>Take </a:t>
            </a:r>
            <a:r>
              <a:rPr lang="en-US" sz="3800" dirty="0"/>
              <a:t>medicines the right way. Learn how to manage side effects.</a:t>
            </a:r>
          </a:p>
          <a:p>
            <a:pPr>
              <a:buFont typeface="Arial" pitchFamily="34" charset="0"/>
              <a:buChar char="•"/>
            </a:pPr>
            <a:endParaRPr lang="en-US" sz="3800" dirty="0"/>
          </a:p>
          <a:p>
            <a:pPr>
              <a:buFont typeface="Arial" pitchFamily="34" charset="0"/>
              <a:buChar char="•"/>
            </a:pPr>
            <a:r>
              <a:rPr lang="en-US" sz="3800" dirty="0" smtClean="0"/>
              <a:t>Learn </a:t>
            </a:r>
            <a:r>
              <a:rPr lang="en-US" sz="3800" dirty="0"/>
              <a:t>to watch for early signs that your depression is getting worse. Have a plan if it does get worse.</a:t>
            </a:r>
          </a:p>
          <a:p>
            <a:pPr>
              <a:buFont typeface="Arial" pitchFamily="34" charset="0"/>
              <a:buChar char="•"/>
            </a:pPr>
            <a:endParaRPr lang="en-US" sz="3800" dirty="0"/>
          </a:p>
          <a:p>
            <a:pPr>
              <a:buFont typeface="Arial" pitchFamily="34" charset="0"/>
              <a:buChar char="•"/>
            </a:pPr>
            <a:r>
              <a:rPr lang="en-US" sz="3800" dirty="0" smtClean="0"/>
              <a:t>Try </a:t>
            </a:r>
            <a:r>
              <a:rPr lang="en-US" sz="3800" dirty="0"/>
              <a:t>to exercise more often. Look for activities that make you happy.</a:t>
            </a:r>
          </a:p>
          <a:p>
            <a:pPr>
              <a:buFont typeface="Arial" pitchFamily="34" charset="0"/>
              <a:buChar char="•"/>
            </a:pPr>
            <a:endParaRPr lang="en-US" sz="3800" dirty="0"/>
          </a:p>
          <a:p>
            <a:pPr>
              <a:buFont typeface="Arial" pitchFamily="34" charset="0"/>
              <a:buChar char="•"/>
            </a:pPr>
            <a:r>
              <a:rPr lang="en-US" sz="3800" dirty="0" smtClean="0"/>
              <a:t>Practice </a:t>
            </a:r>
            <a:r>
              <a:rPr lang="en-US" sz="3800" dirty="0"/>
              <a:t>good sleep habits.</a:t>
            </a:r>
          </a:p>
          <a:p>
            <a:pPr>
              <a:buFont typeface="Arial" pitchFamily="34" charset="0"/>
              <a:buChar char="•"/>
            </a:pPr>
            <a:endParaRPr lang="en-US" sz="2900" dirty="0"/>
          </a:p>
          <a:p>
            <a:pPr>
              <a:buFont typeface="Arial" pitchFamily="34" charset="0"/>
              <a:buChar char="•"/>
            </a:pPr>
            <a:endParaRPr lang="en-US" sz="1800" dirty="0"/>
          </a:p>
          <a:p>
            <a:endParaRPr lang="en-US" sz="18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02230" y="4280095"/>
            <a:ext cx="4141770" cy="25908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946845"/>
            <a:ext cx="5002230" cy="1924050"/>
          </a:xfrm>
          <a:prstGeom prst="rect">
            <a:avLst/>
          </a:prstGeom>
        </p:spPr>
      </p:pic>
    </p:spTree>
    <p:extLst>
      <p:ext uri="{BB962C8B-B14F-4D97-AF65-F5344CB8AC3E}">
        <p14:creationId xmlns:p14="http://schemas.microsoft.com/office/powerpoint/2010/main" val="20763937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Expectations/prognosis</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Content Placeholder 2"/>
          <p:cNvSpPr>
            <a:spLocks noGrp="1"/>
          </p:cNvSpPr>
          <p:nvPr>
            <p:ph idx="1"/>
          </p:nvPr>
        </p:nvSpPr>
        <p:spPr/>
        <p:txBody>
          <a:bodyPr/>
          <a:lstStyle/>
          <a:p>
            <a:pPr>
              <a:buFont typeface="Arial" pitchFamily="34" charset="0"/>
              <a:buChar char="•"/>
            </a:pPr>
            <a:r>
              <a:rPr lang="en-US" sz="4400" dirty="0"/>
              <a:t>The outcome is usually good with treatment. However, some people have </a:t>
            </a:r>
            <a:r>
              <a:rPr lang="en-US" sz="4400" dirty="0" smtClean="0"/>
              <a:t>SAD throughout </a:t>
            </a:r>
            <a:r>
              <a:rPr lang="en-US" sz="4400" dirty="0"/>
              <a:t>their lives.</a:t>
            </a:r>
          </a:p>
          <a:p>
            <a:endParaRPr lang="en-US" dirty="0"/>
          </a:p>
          <a:p>
            <a:endParaRPr lang="en-US" dirty="0"/>
          </a:p>
        </p:txBody>
      </p:sp>
    </p:spTree>
    <p:extLst>
      <p:ext uri="{BB962C8B-B14F-4D97-AF65-F5344CB8AC3E}">
        <p14:creationId xmlns:p14="http://schemas.microsoft.com/office/powerpoint/2010/main" val="399720481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Angles">
  <a:themeElements>
    <a:clrScheme name="Angle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147</TotalTime>
  <Words>190</Words>
  <Application>Microsoft Office PowerPoint</Application>
  <PresentationFormat>On-screen Show (4:3)</PresentationFormat>
  <Paragraphs>30</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Angles</vt:lpstr>
      <vt:lpstr>SEASONAL AFFECTIVE DISORDER (S.A.D)</vt:lpstr>
      <vt:lpstr> What is seasonal affective disorder? </vt:lpstr>
      <vt:lpstr>    Causes </vt:lpstr>
      <vt:lpstr>symptoms</vt:lpstr>
      <vt:lpstr> Signs and tests </vt:lpstr>
      <vt:lpstr>treatment</vt:lpstr>
      <vt:lpstr>Expectations/prognosis</vt:lpstr>
    </vt:vector>
  </TitlesOfParts>
  <Company>GVSD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Asmerom_Michael, Abel</dc:creator>
  <cp:lastModifiedBy>Asmerom_Michael, Abel</cp:lastModifiedBy>
  <cp:revision>10</cp:revision>
  <dcterms:created xsi:type="dcterms:W3CDTF">2013-01-14T22:24:14Z</dcterms:created>
  <dcterms:modified xsi:type="dcterms:W3CDTF">2013-01-17T21:38:03Z</dcterms:modified>
</cp:coreProperties>
</file>